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313" r:id="rId4"/>
    <p:sldId id="308" r:id="rId5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W0309 - Betti Alessandro" initials="U-BA" lastIdx="1" clrIdx="0">
    <p:extLst>
      <p:ext uri="{19B8F6BF-5375-455C-9EA6-DF929625EA0E}">
        <p15:presenceInfo xmlns:p15="http://schemas.microsoft.com/office/powerpoint/2012/main" userId="UW0309 - Betti Alessandr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CC"/>
    <a:srgbClr val="10F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77647-F24C-462F-998C-00C5551E4255}" type="datetimeFigureOut">
              <a:rPr lang="it-IT" smtClean="0"/>
              <a:t>01/07/2020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65B15-3A97-4C2F-8FD3-EB4F13F142D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5713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06AC5-5D49-44BC-94FA-5210AFB9747B}" type="datetimeFigureOut">
              <a:rPr lang="it-IT" smtClean="0"/>
              <a:t>01/07/2020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A3955-90B5-4803-8924-4A9487D9BEF6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15024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45BB5-E2E7-465D-888A-1AF932A14AF6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001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45BB5-E2E7-465D-888A-1AF932A14AF6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284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45BB5-E2E7-465D-888A-1AF932A14AF6}" type="slidenum">
              <a:rPr lang="it-IT" smtClean="0">
                <a:solidFill>
                  <a:prstClr val="black"/>
                </a:solidFill>
              </a:rPr>
              <a:pPr/>
              <a:t>4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1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89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8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87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5736" y="44624"/>
            <a:ext cx="6552728" cy="652934"/>
          </a:xfrm>
        </p:spPr>
        <p:txBody>
          <a:bodyPr>
            <a:noAutofit/>
          </a:bodyPr>
          <a:lstStyle>
            <a:lvl1pPr algn="r">
              <a:defRPr sz="2000" b="0" i="1">
                <a:solidFill>
                  <a:srgbClr val="002060"/>
                </a:solidFill>
                <a:latin typeface="Bookman Old Style" panose="02050604050505020204" pitchFamily="18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40560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cxnSp>
        <p:nvCxnSpPr>
          <p:cNvPr id="10" name="Connettore 1 9"/>
          <p:cNvCxnSpPr/>
          <p:nvPr userDrawn="1"/>
        </p:nvCxnSpPr>
        <p:spPr>
          <a:xfrm>
            <a:off x="0" y="764704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361710"/>
            <a:ext cx="423552" cy="379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data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5"/>
          </p:nvPr>
        </p:nvSpPr>
        <p:spPr>
          <a:xfrm>
            <a:off x="5780856" y="6356350"/>
            <a:ext cx="2895600" cy="365125"/>
          </a:xfrm>
        </p:spPr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15616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78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3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32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3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 descr="C:\Users\l.avogadro\Pictures\banc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-27384"/>
            <a:ext cx="1907704" cy="717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4772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177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5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8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 smtClean="0">
                <a:solidFill>
                  <a:prstClr val="black">
                    <a:tint val="75000"/>
                  </a:prstClr>
                </a:solidFill>
              </a:rPr>
              <a:t>11</a:t>
            </a:r>
            <a:endParaRPr lang="it-IT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14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6082840"/>
            <a:ext cx="7992888" cy="766936"/>
          </a:xfrm>
          <a:effectLst>
            <a:reflection blurRad="6350" stA="50000" endA="300" endPos="55000" dir="5400000" sy="-100000" algn="bl" rotWithShape="0"/>
          </a:effectLst>
        </p:spPr>
        <p:txBody>
          <a:bodyPr>
            <a:normAutofit/>
          </a:bodyPr>
          <a:lstStyle/>
          <a:p>
            <a:endParaRPr lang="it-IT" sz="3500" b="1" dirty="0" smtClean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Bookman Old Style" panose="02050604050505020204" pitchFamily="18" charset="0"/>
            </a:endParaRPr>
          </a:p>
          <a:p>
            <a:endParaRPr lang="it-IT" sz="350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Bookman Old Style" panose="02050604050505020204" pitchFamily="18" charset="0"/>
            </a:endParaRPr>
          </a:p>
          <a:p>
            <a:endParaRPr lang="it-IT" sz="3500" b="1" dirty="0" smtClean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0" y="6309320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Banca Popolare di Lajatico                          Bilancio 2019</a:t>
            </a:r>
            <a:endParaRPr lang="it-IT" sz="1600" b="1" i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29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11770"/>
            <a:ext cx="9144000" cy="652934"/>
          </a:xfrm>
        </p:spPr>
        <p:txBody>
          <a:bodyPr>
            <a:normAutofit/>
          </a:bodyPr>
          <a:lstStyle/>
          <a:p>
            <a:pPr algn="ctr"/>
            <a:r>
              <a:rPr lang="it-IT" b="1" dirty="0" smtClean="0"/>
              <a:t>LA BANCA OGGI</a:t>
            </a:r>
            <a:endParaRPr lang="it-IT" b="1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6"/>
            <a:ext cx="987519" cy="761688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5614831" y="1196752"/>
            <a:ext cx="19960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136</a:t>
            </a:r>
          </a:p>
          <a:p>
            <a:pPr algn="ctr"/>
            <a:r>
              <a:rPr lang="it-IT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Anni di Storia 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632346" y="3933056"/>
            <a:ext cx="42130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Area geografica</a:t>
            </a:r>
          </a:p>
          <a:p>
            <a:pPr algn="ctr"/>
            <a:r>
              <a:rPr lang="it-IT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Valdera + Asse dell’Arno (FI-PI-LI)</a:t>
            </a:r>
            <a:endParaRPr lang="it-IT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217025" y="3524815"/>
            <a:ext cx="28905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18 Filiali sul territorio</a:t>
            </a:r>
          </a:p>
          <a:p>
            <a:pPr algn="ctr"/>
            <a:r>
              <a:rPr lang="it-IT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7 in Valdera</a:t>
            </a:r>
          </a:p>
          <a:p>
            <a:pPr algn="ctr"/>
            <a:r>
              <a:rPr lang="it-IT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6 nell’Area Pisana</a:t>
            </a:r>
          </a:p>
          <a:p>
            <a:pPr algn="ctr"/>
            <a:r>
              <a:rPr lang="it-IT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5 nell’Area Cuoio</a:t>
            </a:r>
            <a:endParaRPr lang="it-IT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062527" y="2566645"/>
            <a:ext cx="8723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7.000</a:t>
            </a:r>
          </a:p>
          <a:p>
            <a:pPr algn="ctr"/>
            <a:r>
              <a:rPr lang="it-IT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Soci</a:t>
            </a:r>
            <a:endParaRPr lang="it-IT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617542" y="2350621"/>
            <a:ext cx="1103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30.000 </a:t>
            </a:r>
          </a:p>
          <a:p>
            <a:pPr algn="ctr"/>
            <a:r>
              <a:rPr lang="it-IT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Clienti</a:t>
            </a:r>
            <a:endParaRPr lang="it-IT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530294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DAL 1884 </a:t>
            </a:r>
          </a:p>
          <a:p>
            <a:pPr algn="ctr"/>
            <a:r>
              <a:rPr lang="it-IT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SPECIALISTI DI TERRITORIO</a:t>
            </a:r>
            <a:endParaRPr lang="it-IT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758247" y="1196752"/>
            <a:ext cx="2553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1884</a:t>
            </a:r>
          </a:p>
          <a:p>
            <a:pPr algn="ctr"/>
            <a:r>
              <a:rPr lang="it-IT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Anno di fondazione</a:t>
            </a:r>
          </a:p>
        </p:txBody>
      </p:sp>
    </p:spTree>
    <p:extLst>
      <p:ext uri="{BB962C8B-B14F-4D97-AF65-F5344CB8AC3E}">
        <p14:creationId xmlns:p14="http://schemas.microsoft.com/office/powerpoint/2010/main" val="1953913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6"/>
            <a:ext cx="987519" cy="761688"/>
          </a:xfrm>
          <a:prstGeom prst="rect">
            <a:avLst/>
          </a:prstGeom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20080"/>
          </a:xfrm>
        </p:spPr>
        <p:txBody>
          <a:bodyPr/>
          <a:lstStyle/>
          <a:p>
            <a:pPr algn="ctr"/>
            <a:r>
              <a:rPr lang="it-IT" b="1" dirty="0" smtClean="0"/>
              <a:t>AMMINISTRAZIONE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370873"/>
              </p:ext>
            </p:extLst>
          </p:nvPr>
        </p:nvGraphicFramePr>
        <p:xfrm>
          <a:off x="611560" y="1052736"/>
          <a:ext cx="7920880" cy="5047343"/>
        </p:xfrm>
        <a:graphic>
          <a:graphicData uri="http://schemas.openxmlformats.org/drawingml/2006/table">
            <a:tbl>
              <a:tblPr/>
              <a:tblGrid>
                <a:gridCol w="1944216">
                  <a:extLst>
                    <a:ext uri="{9D8B030D-6E8A-4147-A177-3AD203B41FA5}">
                      <a16:colId xmlns:a16="http://schemas.microsoft.com/office/drawing/2014/main" val="194490430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620631716"/>
                    </a:ext>
                  </a:extLst>
                </a:gridCol>
                <a:gridCol w="428047">
                  <a:extLst>
                    <a:ext uri="{9D8B030D-6E8A-4147-A177-3AD203B41FA5}">
                      <a16:colId xmlns:a16="http://schemas.microsoft.com/office/drawing/2014/main" val="3532273806"/>
                    </a:ext>
                  </a:extLst>
                </a:gridCol>
                <a:gridCol w="3227025">
                  <a:extLst>
                    <a:ext uri="{9D8B030D-6E8A-4147-A177-3AD203B41FA5}">
                      <a16:colId xmlns:a16="http://schemas.microsoft.com/office/drawing/2014/main" val="1831881935"/>
                    </a:ext>
                  </a:extLst>
                </a:gridCol>
                <a:gridCol w="953440">
                  <a:extLst>
                    <a:ext uri="{9D8B030D-6E8A-4147-A177-3AD203B41FA5}">
                      <a16:colId xmlns:a16="http://schemas.microsoft.com/office/drawing/2014/main" val="101355022"/>
                    </a:ext>
                  </a:extLst>
                </a:gridCol>
              </a:tblGrid>
              <a:tr h="414702"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CARICA</a:t>
                      </a:r>
                      <a:endParaRPr lang="it-IT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NOME</a:t>
                      </a:r>
                      <a:endParaRPr lang="it-IT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ETA’</a:t>
                      </a:r>
                      <a:endParaRPr lang="it-IT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PROFESSIONE</a:t>
                      </a:r>
                      <a:endParaRPr lang="it-IT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RESIDENZA</a:t>
                      </a:r>
                      <a:endParaRPr lang="it-IT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135150"/>
                  </a:ext>
                </a:extLst>
              </a:tr>
              <a:tr h="78333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PRESIDENTE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FFFCC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rgbClr val="FAFCC9"/>
                        </a:gs>
                        <a:gs pos="100000">
                          <a:srgbClr val="F5F8C6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GIORGI NICOLA LUIGI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AVVOCATO,</a:t>
                      </a:r>
                      <a:r>
                        <a:rPr lang="it-IT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VICEPRESIDENTE DELLA SOCIETA’ LUIGI LUZZATTI SPA E COMPONENTE DEL COMITATO DI GESTIONE DEL FONDO NAZIONALE DI GARANZIA</a:t>
                      </a:r>
                      <a:endParaRPr lang="it-IT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209230"/>
                  </a:ext>
                </a:extLst>
              </a:tr>
              <a:tr h="34005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VICEPRESIDENTE</a:t>
                      </a:r>
                      <a:endParaRPr lang="it-IT" sz="1200" b="1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FFFCC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rgbClr val="FAFCC9"/>
                        </a:gs>
                        <a:gs pos="100000">
                          <a:srgbClr val="F5F8C6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BOCELLI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ALBERTO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ARCHITETTO</a:t>
                      </a:r>
                      <a:r>
                        <a:rPr lang="it-IT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 IMPRENDITORE</a:t>
                      </a:r>
                      <a:endParaRPr lang="it-IT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LAJATICO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185072"/>
                  </a:ext>
                </a:extLst>
              </a:tr>
              <a:tr h="38870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AMMINISTRATORE DELEGATO</a:t>
                      </a:r>
                      <a:endParaRPr lang="it-IT" sz="1200" b="1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FFFCC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rgbClr val="FAFCC9"/>
                        </a:gs>
                        <a:gs pos="100000">
                          <a:srgbClr val="F5F8C6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SALVADORI DANIELE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GIA’ DIRETTORE GENERALE </a:t>
                      </a:r>
                      <a:r>
                        <a:rPr lang="it-IT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DAL 1999</a:t>
                      </a:r>
                      <a:endParaRPr lang="it-IT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LAJATICO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953853"/>
                  </a:ext>
                </a:extLst>
              </a:tr>
              <a:tr h="415671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AMMINISTRATORE</a:t>
                      </a:r>
                      <a:endParaRPr lang="it-IT" sz="1200" b="1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FFFCC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rgbClr val="FAFCC9"/>
                        </a:gs>
                        <a:gs pos="100000">
                          <a:srgbClr val="F5F8C6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MORELLI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FABIO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EX PROFESSIONISTA</a:t>
                      </a:r>
                      <a:r>
                        <a:rPr lang="it-IT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ORA PENSIONATO</a:t>
                      </a:r>
                      <a:endParaRPr lang="it-IT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PONTEDERA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0179"/>
                  </a:ext>
                </a:extLst>
              </a:tr>
              <a:tr h="59024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AMMINISTRATORE</a:t>
                      </a:r>
                      <a:endParaRPr lang="it-IT" sz="1200" b="1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FFFCC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rgbClr val="FAFCC9"/>
                        </a:gs>
                        <a:gs pos="100000">
                          <a:srgbClr val="F5F8C6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QUIRICI ANTONIO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IMPRENDITORE NONCHE’ PRESIDENTE DEL CONSIGLIO DI AMMINISTRAZIONE DEL CONSORZIO VERO CUOIO DI TOSCANA</a:t>
                      </a:r>
                      <a:endParaRPr lang="it-IT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SANTA CROCE SULL’ARNO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4810558"/>
                  </a:ext>
                </a:extLst>
              </a:tr>
              <a:tr h="59024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AMMINISTRATORE</a:t>
                      </a:r>
                      <a:endParaRPr lang="it-IT" sz="1200" b="1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FFFCC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rgbClr val="FAFCC9"/>
                        </a:gs>
                        <a:gs pos="100000">
                          <a:srgbClr val="F5F8C6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MACCHIA ALESSIA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DIRETTORE AMMINISTRATIVO IMT ALTI STUDI LUCCA E,</a:t>
                      </a:r>
                      <a:r>
                        <a:rPr lang="it-IT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DAI PRIMI MESI DEL 2020, DIRETTORE GENERALE DELLA SCUOLA SUPERIORE SANT’ANNA DI PISA </a:t>
                      </a:r>
                      <a:endParaRPr lang="it-IT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PISA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859982"/>
                  </a:ext>
                </a:extLst>
              </a:tr>
              <a:tr h="97643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AMMINISTRATORE</a:t>
                      </a:r>
                      <a:endParaRPr lang="it-IT" sz="1200" b="1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FFFCC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rgbClr val="FAFCC9"/>
                        </a:gs>
                        <a:gs pos="100000">
                          <a:srgbClr val="F5F8C6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ALLEGRINI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MARCO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PROFESSORE</a:t>
                      </a:r>
                      <a:r>
                        <a:rPr lang="it-IT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ORDINARIO IN «ECONOMIA AZIENDALE» ALL’UNIVERSITA’ DI PISA, DOTTORE COMMERCIALISTA E REVISORE LEGALE DEI CONTI  E MEMBRO DI COLLEGI SINDACALI E DI ORGANISMI ODV EX D.LGS. 231/01</a:t>
                      </a:r>
                      <a:endParaRPr lang="it-IT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LUCCA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777021"/>
                  </a:ext>
                </a:extLst>
              </a:tr>
              <a:tr h="39715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VICE DIRETTORE GENERALE </a:t>
                      </a:r>
                      <a:endParaRPr lang="it-IT" sz="1200" b="1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rgbClr val="FFFFCC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rgbClr val="FAFCC9"/>
                        </a:gs>
                        <a:gs pos="100000">
                          <a:srgbClr val="F5F8C6"/>
                        </a:gs>
                        <a:gs pos="100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LARI GIANPIERO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MEMBRO DELL’ORGANO</a:t>
                      </a:r>
                      <a:r>
                        <a:rPr lang="it-IT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DI DIREZIONE DAL 1999</a:t>
                      </a:r>
                      <a:endParaRPr lang="it-IT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PONTEDERA</a:t>
                      </a:r>
                      <a:endParaRPr lang="it-IT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357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15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16"/>
            <a:ext cx="987519" cy="761688"/>
          </a:xfrm>
          <a:prstGeom prst="rect">
            <a:avLst/>
          </a:prstGeom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720080"/>
          </a:xfrm>
        </p:spPr>
        <p:txBody>
          <a:bodyPr/>
          <a:lstStyle/>
          <a:p>
            <a:pPr algn="ctr"/>
            <a:r>
              <a:rPr lang="it-IT" b="1" dirty="0" smtClean="0"/>
              <a:t>PRINCIPALI DATI ED INDICI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599240"/>
              </p:ext>
            </p:extLst>
          </p:nvPr>
        </p:nvGraphicFramePr>
        <p:xfrm>
          <a:off x="1475656" y="1628800"/>
          <a:ext cx="6264696" cy="3705024"/>
        </p:xfrm>
        <a:graphic>
          <a:graphicData uri="http://schemas.openxmlformats.org/drawingml/2006/table">
            <a:tbl>
              <a:tblPr/>
              <a:tblGrid>
                <a:gridCol w="3933864">
                  <a:extLst>
                    <a:ext uri="{9D8B030D-6E8A-4147-A177-3AD203B41FA5}">
                      <a16:colId xmlns:a16="http://schemas.microsoft.com/office/drawing/2014/main" val="1944904307"/>
                    </a:ext>
                  </a:extLst>
                </a:gridCol>
                <a:gridCol w="1165416">
                  <a:extLst>
                    <a:ext uri="{9D8B030D-6E8A-4147-A177-3AD203B41FA5}">
                      <a16:colId xmlns:a16="http://schemas.microsoft.com/office/drawing/2014/main" val="641262500"/>
                    </a:ext>
                  </a:extLst>
                </a:gridCol>
                <a:gridCol w="1165416">
                  <a:extLst>
                    <a:ext uri="{9D8B030D-6E8A-4147-A177-3AD203B41FA5}">
                      <a16:colId xmlns:a16="http://schemas.microsoft.com/office/drawing/2014/main" val="4185465244"/>
                    </a:ext>
                  </a:extLst>
                </a:gridCol>
              </a:tblGrid>
              <a:tr h="28945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135150"/>
                  </a:ext>
                </a:extLst>
              </a:tr>
              <a:tr h="4052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RACCOLTA DIRETTA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6">
                            <a:lumMod val="5000"/>
                            <a:lumOff val="95000"/>
                          </a:schemeClr>
                        </a:gs>
                        <a:gs pos="74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719,0</a:t>
                      </a:r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768,4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03209230"/>
                  </a:ext>
                </a:extLst>
              </a:tr>
              <a:tr h="4052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RACCOLTA INDIRETTA  e GESTITA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6">
                            <a:lumMod val="5000"/>
                            <a:lumOff val="95000"/>
                          </a:schemeClr>
                        </a:gs>
                        <a:gs pos="74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460,0</a:t>
                      </a:r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465,8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52185072"/>
                  </a:ext>
                </a:extLst>
              </a:tr>
              <a:tr h="4052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RACCOLTA AMMINISTRATA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100000">
                          <a:srgbClr val="FFFFCC"/>
                        </a:gs>
                        <a:gs pos="100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1179,0</a:t>
                      </a:r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1234,2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13953853"/>
                  </a:ext>
                </a:extLst>
              </a:tr>
              <a:tr h="4052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IMPIEGHI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6">
                            <a:lumMod val="5000"/>
                            <a:lumOff val="95000"/>
                          </a:schemeClr>
                        </a:gs>
                        <a:gs pos="74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631,9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9720179"/>
                  </a:ext>
                </a:extLst>
              </a:tr>
              <a:tr h="4052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VOLUMI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100000">
                          <a:srgbClr val="FFFFCC"/>
                        </a:gs>
                        <a:gs pos="100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1790,7</a:t>
                      </a:r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1866,1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34810558"/>
                  </a:ext>
                </a:extLst>
              </a:tr>
              <a:tr h="4052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PATRIMONIO NETTO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6">
                            <a:lumMod val="5000"/>
                            <a:lumOff val="95000"/>
                          </a:schemeClr>
                        </a:gs>
                        <a:gs pos="74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</a:t>
                      </a:r>
                      <a:endParaRPr lang="it-IT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70,6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9859982"/>
                  </a:ext>
                </a:extLst>
              </a:tr>
              <a:tr h="40523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UTILE NETTO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6">
                            <a:lumMod val="5000"/>
                            <a:lumOff val="95000"/>
                          </a:schemeClr>
                        </a:gs>
                        <a:gs pos="74000">
                          <a:schemeClr val="accent6">
                            <a:lumMod val="45000"/>
                            <a:lumOff val="55000"/>
                          </a:schemeClr>
                        </a:gs>
                        <a:gs pos="83000">
                          <a:schemeClr val="accent6">
                            <a:lumMod val="45000"/>
                            <a:lumOff val="55000"/>
                          </a:schemeClr>
                        </a:gs>
                        <a:gs pos="100000">
                          <a:schemeClr val="accent6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2,602</a:t>
                      </a:r>
                      <a:endParaRPr lang="it-IT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3">
                            <a:lumMod val="5000"/>
                            <a:lumOff val="95000"/>
                          </a:schemeClr>
                        </a:gs>
                        <a:gs pos="74000">
                          <a:schemeClr val="accent3">
                            <a:lumMod val="45000"/>
                            <a:lumOff val="55000"/>
                          </a:schemeClr>
                        </a:gs>
                        <a:gs pos="83000">
                          <a:schemeClr val="accent3">
                            <a:lumMod val="45000"/>
                            <a:lumOff val="55000"/>
                          </a:schemeClr>
                        </a:gs>
                        <a:gs pos="100000">
                          <a:schemeClr val="accent3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32777021"/>
                  </a:ext>
                </a:extLst>
              </a:tr>
              <a:tr h="289455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1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Valori in milioni di euro</a:t>
                      </a:r>
                      <a:endParaRPr lang="it-IT" sz="1000" b="1" i="1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666189"/>
                  </a:ext>
                </a:extLst>
              </a:tr>
              <a:tr h="289455">
                <a:tc>
                  <a:txBody>
                    <a:bodyPr/>
                    <a:lstStyle/>
                    <a:p>
                      <a:pPr algn="l" fontAlgn="b"/>
                      <a:endParaRPr lang="it-IT" sz="12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05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66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">
        <p:fade/>
      </p:transition>
    </mc:Choice>
    <mc:Fallback xmlns="">
      <p:transition spd="med" advTm="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4594</TotalTime>
  <Words>251</Words>
  <Application>Microsoft Office PowerPoint</Application>
  <PresentationFormat>Presentazione su schermo (4:3)</PresentationFormat>
  <Paragraphs>93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Bookman Old Style</vt:lpstr>
      <vt:lpstr>Calibri</vt:lpstr>
      <vt:lpstr>1_Tema di Office</vt:lpstr>
      <vt:lpstr>Presentazione standard di PowerPoint</vt:lpstr>
      <vt:lpstr>LA BANCA OGGI</vt:lpstr>
      <vt:lpstr>AMMINISTRAZIONE</vt:lpstr>
      <vt:lpstr>PRINCIPALI DATI ED INDICI</vt:lpstr>
    </vt:vector>
  </TitlesOfParts>
  <Company>Phoenix I.B.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UW9235 - Caprai Angiolo</dc:creator>
  <cp:lastModifiedBy>Angiolo Caprai</cp:lastModifiedBy>
  <cp:revision>209</cp:revision>
  <cp:lastPrinted>2020-06-30T17:02:40Z</cp:lastPrinted>
  <dcterms:created xsi:type="dcterms:W3CDTF">2016-11-10T11:42:12Z</dcterms:created>
  <dcterms:modified xsi:type="dcterms:W3CDTF">2020-07-01T08:58:07Z</dcterms:modified>
</cp:coreProperties>
</file>